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93" r:id="rId6"/>
    <p:sldId id="274" r:id="rId7"/>
    <p:sldId id="264" r:id="rId8"/>
    <p:sldId id="266" r:id="rId9"/>
    <p:sldId id="268" r:id="rId10"/>
    <p:sldId id="297" r:id="rId11"/>
    <p:sldId id="296" r:id="rId12"/>
    <p:sldId id="298" r:id="rId13"/>
    <p:sldId id="269" r:id="rId14"/>
    <p:sldId id="270" r:id="rId15"/>
    <p:sldId id="295" r:id="rId16"/>
    <p:sldId id="265" r:id="rId17"/>
    <p:sldId id="271" r:id="rId18"/>
    <p:sldId id="294" r:id="rId19"/>
    <p:sldId id="299" r:id="rId20"/>
    <p:sldId id="300" r:id="rId21"/>
    <p:sldId id="301" r:id="rId22"/>
    <p:sldId id="302" r:id="rId23"/>
  </p:sldIdLst>
  <p:sldSz cx="9144000" cy="5143500" type="screen16x9"/>
  <p:notesSz cx="6858000" cy="9144000"/>
  <p:embeddedFontLst>
    <p:embeddedFont>
      <p:font typeface="Abel" panose="02000506030000020004" pitchFamily="2" charset="0"/>
      <p:regular r:id="rId25"/>
    </p:embeddedFont>
    <p:embeddedFont>
      <p:font typeface="Arial Black" panose="020B0A04020102020204" pitchFamily="34" charset="0"/>
      <p:bold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1f45587f5_3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1f45587f5_3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1f45587f5_3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1f45587f5_3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>
          <a:extLst>
            <a:ext uri="{FF2B5EF4-FFF2-40B4-BE49-F238E27FC236}">
              <a16:creationId xmlns:a16="http://schemas.microsoft.com/office/drawing/2014/main" id="{80AE662B-4D99-60D0-4418-9D802DE7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1f45587f5_0_35:notes">
            <a:extLst>
              <a:ext uri="{FF2B5EF4-FFF2-40B4-BE49-F238E27FC236}">
                <a16:creationId xmlns:a16="http://schemas.microsoft.com/office/drawing/2014/main" id="{B2DBA368-A1D1-EECF-D657-2EF5CE40AA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1f45587f5_0_35:notes">
            <a:extLst>
              <a:ext uri="{FF2B5EF4-FFF2-40B4-BE49-F238E27FC236}">
                <a16:creationId xmlns:a16="http://schemas.microsoft.com/office/drawing/2014/main" id="{1AB38F6C-694C-472B-2195-272D0B674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562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1f45587f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1f45587f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2f000d427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2f000d427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2f000d427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2f000d427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f45587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f45587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1f45587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1f45587f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513905D1-5955-D07C-7F65-8D9748D92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1f45587f5_0_15:notes">
            <a:extLst>
              <a:ext uri="{FF2B5EF4-FFF2-40B4-BE49-F238E27FC236}">
                <a16:creationId xmlns:a16="http://schemas.microsoft.com/office/drawing/2014/main" id="{FB6B8061-9144-2C2B-0331-6AB04085A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1f45587f5_0_15:notes">
            <a:extLst>
              <a:ext uri="{FF2B5EF4-FFF2-40B4-BE49-F238E27FC236}">
                <a16:creationId xmlns:a16="http://schemas.microsoft.com/office/drawing/2014/main" id="{763CF565-C431-50D7-4FDC-27082EE3D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138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1f45587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1f45587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1f45587f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1f45587f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2f000d42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2f000d42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1f894373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1f894373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3600118" flipH="1">
            <a:off x="1682245" y="1771522"/>
            <a:ext cx="2374941" cy="205410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 flipH="1">
            <a:off x="3843900" y="-7875"/>
            <a:ext cx="5300100" cy="5143500"/>
          </a:xfrm>
          <a:prstGeom prst="snip1Rect">
            <a:avLst>
              <a:gd name="adj" fmla="val 2285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201" t="35073" r="15736"/>
          <a:stretch/>
        </p:blipFill>
        <p:spPr>
          <a:xfrm>
            <a:off x="0" y="1819275"/>
            <a:ext cx="7686677" cy="33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391781" y="482025"/>
            <a:ext cx="3961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885921" y="200625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R="14081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2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3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 flipH="1">
            <a:off x="474000" y="938800"/>
            <a:ext cx="8196000" cy="38196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4558700" y="1923975"/>
            <a:ext cx="4592700" cy="32532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 flipH="1">
            <a:off x="995600" y="2623275"/>
            <a:ext cx="8155800" cy="25539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/>
          </p:nvPr>
        </p:nvSpPr>
        <p:spPr>
          <a:xfrm>
            <a:off x="1747550" y="1275229"/>
            <a:ext cx="22635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1445923" y="1611300"/>
            <a:ext cx="25584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2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ctrTitle" idx="3"/>
          </p:nvPr>
        </p:nvSpPr>
        <p:spPr>
          <a:xfrm>
            <a:off x="1747558" y="2650566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>
            <a:off x="1623595" y="3183731"/>
            <a:ext cx="23808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642050" y="1096575"/>
            <a:ext cx="4463400" cy="3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⬣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Catamaran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610474" y="371750"/>
            <a:ext cx="437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6" name="Google Shape;16;p3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3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5" hasCustomPrompt="1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6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7" hasCustomPrompt="1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8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9" hasCustomPrompt="1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4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 idx="2"/>
          </p:nvPr>
        </p:nvSpPr>
        <p:spPr>
          <a:xfrm>
            <a:off x="5319032" y="1167374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5319033" y="170294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1563221" y="3127282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4"/>
          </p:nvPr>
        </p:nvSpPr>
        <p:spPr>
          <a:xfrm>
            <a:off x="1945321" y="3663184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-219925" y="1675225"/>
            <a:ext cx="6757200" cy="349890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 flipH="1">
            <a:off x="6019850" y="1827800"/>
            <a:ext cx="3153000" cy="3315600"/>
          </a:xfrm>
          <a:prstGeom prst="snip1Rect">
            <a:avLst>
              <a:gd name="adj" fmla="val 297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447276" y="1922650"/>
            <a:ext cx="2835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1"/>
          </p:nvPr>
        </p:nvSpPr>
        <p:spPr>
          <a:xfrm>
            <a:off x="803424" y="2200325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3107750" y="1925425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3"/>
          </p:nvPr>
        </p:nvSpPr>
        <p:spPr>
          <a:xfrm>
            <a:off x="3524674" y="2203100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4"/>
          </p:nvPr>
        </p:nvSpPr>
        <p:spPr>
          <a:xfrm>
            <a:off x="5828576" y="1922650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5"/>
          </p:nvPr>
        </p:nvSpPr>
        <p:spPr>
          <a:xfrm>
            <a:off x="6245924" y="2200325"/>
            <a:ext cx="2121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6"/>
          </p:nvPr>
        </p:nvSpPr>
        <p:spPr>
          <a:xfrm>
            <a:off x="448575" y="3405950"/>
            <a:ext cx="28341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7"/>
          </p:nvPr>
        </p:nvSpPr>
        <p:spPr>
          <a:xfrm>
            <a:off x="804204" y="3912224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8"/>
          </p:nvPr>
        </p:nvSpPr>
        <p:spPr>
          <a:xfrm>
            <a:off x="3150490" y="3408725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9"/>
          </p:nvPr>
        </p:nvSpPr>
        <p:spPr>
          <a:xfrm>
            <a:off x="3525453" y="3914999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13"/>
          </p:nvPr>
        </p:nvSpPr>
        <p:spPr>
          <a:xfrm>
            <a:off x="5871263" y="3405950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4"/>
          </p:nvPr>
        </p:nvSpPr>
        <p:spPr>
          <a:xfrm>
            <a:off x="6246703" y="3912224"/>
            <a:ext cx="2121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9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ctrTitle"/>
          </p:nvPr>
        </p:nvSpPr>
        <p:spPr>
          <a:xfrm>
            <a:off x="1239710" y="1313050"/>
            <a:ext cx="136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724100" y="1869623"/>
            <a:ext cx="18813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 idx="2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ctrTitle" idx="3"/>
          </p:nvPr>
        </p:nvSpPr>
        <p:spPr>
          <a:xfrm>
            <a:off x="1239710" y="3068990"/>
            <a:ext cx="136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4"/>
          </p:nvPr>
        </p:nvSpPr>
        <p:spPr>
          <a:xfrm>
            <a:off x="724100" y="3618696"/>
            <a:ext cx="18813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ctrTitle" idx="5"/>
          </p:nvPr>
        </p:nvSpPr>
        <p:spPr>
          <a:xfrm>
            <a:off x="6526492" y="1313050"/>
            <a:ext cx="136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6"/>
          </p:nvPr>
        </p:nvSpPr>
        <p:spPr>
          <a:xfrm>
            <a:off x="6526492" y="1869623"/>
            <a:ext cx="18813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 idx="7"/>
          </p:nvPr>
        </p:nvSpPr>
        <p:spPr>
          <a:xfrm>
            <a:off x="6526492" y="3068990"/>
            <a:ext cx="136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8"/>
          </p:nvPr>
        </p:nvSpPr>
        <p:spPr>
          <a:xfrm>
            <a:off x="6526492" y="3618696"/>
            <a:ext cx="18813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474000" y="938800"/>
            <a:ext cx="8196000" cy="38196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6530189" y="2216985"/>
            <a:ext cx="2176468" cy="353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 Dataset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/>
          </p:nvPr>
        </p:nvSpPr>
        <p:spPr>
          <a:xfrm>
            <a:off x="4745457" y="413009"/>
            <a:ext cx="3961200" cy="1782300"/>
          </a:xfrm>
          <a:prstGeom prst="rect">
            <a:avLst/>
          </a:prstGeom>
        </p:spPr>
        <p:txBody>
          <a:bodyPr spcFirstLastPara="1" wrap="square" lIns="91425" tIns="91425" rIns="136650" bIns="91425" anchor="b" anchorCtr="0">
            <a:noAutofit/>
          </a:bodyPr>
          <a:lstStyle/>
          <a:p>
            <a:r>
              <a:rPr lang="en-US" dirty="0"/>
              <a:t>Reinforcement Project</a:t>
            </a:r>
            <a:endParaRPr lang="en-US" b="0" dirty="0"/>
          </a:p>
        </p:txBody>
      </p:sp>
      <p:cxnSp>
        <p:nvCxnSpPr>
          <p:cNvPr id="156" name="Google Shape;156;p32"/>
          <p:cNvCxnSpPr/>
          <p:nvPr/>
        </p:nvCxnSpPr>
        <p:spPr>
          <a:xfrm>
            <a:off x="8135150" y="-47075"/>
            <a:ext cx="0" cy="785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54;p32">
            <a:extLst>
              <a:ext uri="{FF2B5EF4-FFF2-40B4-BE49-F238E27FC236}">
                <a16:creationId xmlns:a16="http://schemas.microsoft.com/office/drawing/2014/main" id="{86C5B1D6-611F-65EB-08AA-368FA97A1497}"/>
              </a:ext>
            </a:extLst>
          </p:cNvPr>
          <p:cNvSpPr txBox="1">
            <a:spLocks/>
          </p:cNvSpPr>
          <p:nvPr/>
        </p:nvSpPr>
        <p:spPr>
          <a:xfrm>
            <a:off x="6965795" y="3910361"/>
            <a:ext cx="1740862" cy="69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14081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Light"/>
              <a:buNone/>
              <a:defRPr sz="12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Vignesh.vs</a:t>
            </a:r>
          </a:p>
          <a:p>
            <a:pPr marL="0" indent="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13-10-2025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1D72-3D69-7D7C-F891-7A2018984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house price&#10;&#10;AI-generated content may be incorrect.">
            <a:extLst>
              <a:ext uri="{FF2B5EF4-FFF2-40B4-BE49-F238E27FC236}">
                <a16:creationId xmlns:a16="http://schemas.microsoft.com/office/drawing/2014/main" id="{81ABCDF1-C57B-B53F-AB73-75C759FF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6126480" cy="4107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064711-9E26-7794-FC06-560C5DE72C7F}"/>
              </a:ext>
            </a:extLst>
          </p:cNvPr>
          <p:cNvSpPr txBox="1"/>
          <p:nvPr/>
        </p:nvSpPr>
        <p:spPr>
          <a:xfrm>
            <a:off x="0" y="314960"/>
            <a:ext cx="512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 OF BED ROOMS: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4987C-8E13-1953-DF85-51989046773E}"/>
              </a:ext>
            </a:extLst>
          </p:cNvPr>
          <p:cNvSpPr txBox="1"/>
          <p:nvPr/>
        </p:nvSpPr>
        <p:spPr>
          <a:xfrm>
            <a:off x="6278880" y="314960"/>
            <a:ext cx="260096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Seattle has the highest house prices, with some reaching up to 1.2 million, indicating it’s the most expensive city in the dataset.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Bellevue follows with prices peaking around 0.8 million, suggesting it’s a high-value market but below Seattle.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Renton and Kirkland show lower price ranges, mostly below 0.4 million, with fewer outliers, indicating more affordable housing options.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Redmond has a moderate price distribution, with most houses around 0.4-0.6 million, showing a balanced market compared to the extremes.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79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heat map&#10;&#10;AI-generated content may be incorrect.">
            <a:extLst>
              <a:ext uri="{FF2B5EF4-FFF2-40B4-BE49-F238E27FC236}">
                <a16:creationId xmlns:a16="http://schemas.microsoft.com/office/drawing/2014/main" id="{EE1A87FC-F95B-96CF-658F-9DEDA545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774"/>
            <a:ext cx="6033008" cy="4257040"/>
          </a:xfrm>
          <a:prstGeom prst="rect">
            <a:avLst/>
          </a:prstGeom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0EF667BD-BDF5-8722-03E6-A8C369652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5236"/>
            <a:ext cx="400304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OF HEATMAP: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71EBCE-B108-0820-FD15-2240A7863A15}"/>
              </a:ext>
            </a:extLst>
          </p:cNvPr>
          <p:cNvSpPr txBox="1"/>
          <p:nvPr/>
        </p:nvSpPr>
        <p:spPr>
          <a:xfrm>
            <a:off x="6185408" y="721360"/>
            <a:ext cx="308864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(0.43) and sqft_above (0.32) are the strongest positive correlates with price, highlighting the importance of living space   size.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Waterfront (0.36) and  view (0.15) positively   influence price, suggesting location perks add value.</a:t>
            </a:r>
          </a:p>
          <a:p>
            <a:endParaRPr lang="en-IN" sz="2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A3F3D29-3993-92CB-6604-F2E557F8175F}"/>
              </a:ext>
            </a:extLst>
          </p:cNvPr>
          <p:cNvSpPr/>
          <p:nvPr/>
        </p:nvSpPr>
        <p:spPr>
          <a:xfrm>
            <a:off x="6143752" y="3306167"/>
            <a:ext cx="221488" cy="127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CD4E581-2602-E288-AD7B-77E6E52F7D61}"/>
              </a:ext>
            </a:extLst>
          </p:cNvPr>
          <p:cNvSpPr/>
          <p:nvPr/>
        </p:nvSpPr>
        <p:spPr>
          <a:xfrm>
            <a:off x="6143752" y="879097"/>
            <a:ext cx="221488" cy="127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5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F7A91-B11E-98A2-A088-FFC8AA097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houses&#10;&#10;AI-generated content may be incorrect.">
            <a:extLst>
              <a:ext uri="{FF2B5EF4-FFF2-40B4-BE49-F238E27FC236}">
                <a16:creationId xmlns:a16="http://schemas.microsoft.com/office/drawing/2014/main" id="{965293CF-E6F1-8035-09BE-6B73AC7D3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950"/>
            <a:ext cx="5669280" cy="3850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795D9-F232-CA99-1D05-5C5A858BDA23}"/>
              </a:ext>
            </a:extLst>
          </p:cNvPr>
          <p:cNvSpPr txBox="1"/>
          <p:nvPr/>
        </p:nvSpPr>
        <p:spPr>
          <a:xfrm>
            <a:off x="0" y="267625"/>
            <a:ext cx="4594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 OF BED ROOMS: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368D973-B6EF-184F-87D4-D8D2EA21C8D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669280" y="1178413"/>
            <a:ext cx="3474720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majority of houses have 3 bedrooms, with a count exceeding 2000, indicating it’s the most common configuration.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Houses with 4 bedrooms follow closely, with a count around 1500-1750, suggesting a strong demand for this size as well.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Houses with 2 bedrooms have a significant count (around 500-750), showing a notable presence of smaller homes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Houses with 0, 1, or 5-9 bedrooms are much less common, with counts dropping sharply, indicating these are less preferred or rare options. </a:t>
            </a:r>
          </a:p>
        </p:txBody>
      </p:sp>
    </p:spTree>
    <p:extLst>
      <p:ext uri="{BB962C8B-B14F-4D97-AF65-F5344CB8AC3E}">
        <p14:creationId xmlns:p14="http://schemas.microsoft.com/office/powerpoint/2010/main" val="3945164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Title 771">
            <a:extLst>
              <a:ext uri="{FF2B5EF4-FFF2-40B4-BE49-F238E27FC236}">
                <a16:creationId xmlns:a16="http://schemas.microsoft.com/office/drawing/2014/main" id="{22BB34E3-768C-D643-F007-028E2E844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476" y="371745"/>
            <a:ext cx="4159931" cy="5254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Feature Engineering</a:t>
            </a: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0A76B92E-FBA2-B885-BEE4-256ACD33E53E}"/>
              </a:ext>
            </a:extLst>
          </p:cNvPr>
          <p:cNvSpPr txBox="1"/>
          <p:nvPr/>
        </p:nvSpPr>
        <p:spPr>
          <a:xfrm>
            <a:off x="879894" y="1134284"/>
            <a:ext cx="549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for EDA</a:t>
            </a:r>
          </a:p>
          <a:p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house_age from yr_build and yr_renovated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Living_lot_ratio  (sqft_living) / (sqft_lot)</a:t>
            </a:r>
          </a:p>
        </p:txBody>
      </p:sp>
      <p:pic>
        <p:nvPicPr>
          <p:cNvPr id="776" name="Picture 775">
            <a:extLst>
              <a:ext uri="{FF2B5EF4-FFF2-40B4-BE49-F238E27FC236}">
                <a16:creationId xmlns:a16="http://schemas.microsoft.com/office/drawing/2014/main" id="{DE0BB17D-8FE9-0C52-94F0-8E24A98FA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10" y="2334613"/>
            <a:ext cx="4108889" cy="2358157"/>
          </a:xfrm>
          <a:prstGeom prst="rect">
            <a:avLst/>
          </a:prstGeom>
        </p:spPr>
      </p:pic>
      <p:pic>
        <p:nvPicPr>
          <p:cNvPr id="778" name="Picture 777">
            <a:extLst>
              <a:ext uri="{FF2B5EF4-FFF2-40B4-BE49-F238E27FC236}">
                <a16:creationId xmlns:a16="http://schemas.microsoft.com/office/drawing/2014/main" id="{5B002C53-89C1-843B-B5B0-4E29A54C0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34613"/>
            <a:ext cx="4108890" cy="23581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5D49FB-B540-0998-CA1D-A5B9B4168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477" y="371745"/>
            <a:ext cx="2558400" cy="50814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Visualizations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A1D14-2063-2E64-8C33-738D0CACC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92" y="1587262"/>
            <a:ext cx="5636236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0F465-3259-3D6D-2582-622FE2E91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28" y="948906"/>
            <a:ext cx="2547980" cy="3822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>
          <a:extLst>
            <a:ext uri="{FF2B5EF4-FFF2-40B4-BE49-F238E27FC236}">
              <a16:creationId xmlns:a16="http://schemas.microsoft.com/office/drawing/2014/main" id="{006149CB-7290-5FC4-AA7F-D403BDF8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B48808-4893-1D4A-282B-0502B0F02F54}"/>
              </a:ext>
            </a:extLst>
          </p:cNvPr>
          <p:cNvSpPr txBox="1"/>
          <p:nvPr/>
        </p:nvSpPr>
        <p:spPr>
          <a:xfrm>
            <a:off x="3011424" y="0"/>
            <a:ext cx="40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chemeClr val="accent4">
                    <a:lumMod val="10000"/>
                  </a:schemeClr>
                </a:solidFill>
                <a:latin typeface="Arial Black" panose="020B0A04020102020204" pitchFamily="34" charset="0"/>
              </a:rPr>
              <a:t>HYPOTHESIS TESTING</a:t>
            </a:r>
            <a:endParaRPr lang="en-IN" sz="1800" b="1" u="sng" dirty="0">
              <a:solidFill>
                <a:schemeClr val="accent4">
                  <a:lumMod val="1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044A0F-B32C-25A0-9721-BF0C30BE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600"/>
            <a:ext cx="9144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25F7635-0E1D-5AC2-DC4F-B967AF87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3920"/>
            <a:ext cx="9144000" cy="4259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209B4-BC34-063A-3203-0650E3D5E9CB}"/>
              </a:ext>
            </a:extLst>
          </p:cNvPr>
          <p:cNvSpPr txBox="1"/>
          <p:nvPr/>
        </p:nvSpPr>
        <p:spPr>
          <a:xfrm>
            <a:off x="1818640" y="213360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 dirty="0">
                <a:highlight>
                  <a:srgbClr val="C0C0C0"/>
                </a:highlight>
                <a:latin typeface="Arial Black" panose="020B0A04020102020204" pitchFamily="34" charset="0"/>
              </a:rPr>
              <a:t>ONE SAMPLE T-TEST</a:t>
            </a:r>
            <a:endParaRPr lang="en-IN" sz="1800" b="1" u="sng" dirty="0">
              <a:highlight>
                <a:srgbClr val="C0C0C0"/>
              </a:highlight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A7DE9-B845-08CA-1D83-A1B5975E8EDE}"/>
              </a:ext>
            </a:extLst>
          </p:cNvPr>
          <p:cNvSpPr txBox="1"/>
          <p:nvPr/>
        </p:nvSpPr>
        <p:spPr>
          <a:xfrm>
            <a:off x="491706" y="198408"/>
            <a:ext cx="184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EA4D8-E87F-3C21-1FD9-C9E27CA0EA7F}"/>
              </a:ext>
            </a:extLst>
          </p:cNvPr>
          <p:cNvSpPr txBox="1"/>
          <p:nvPr/>
        </p:nvSpPr>
        <p:spPr>
          <a:xfrm>
            <a:off x="491706" y="660073"/>
            <a:ext cx="3286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Market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house price: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~$560K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house price: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~$469K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9BFD7-264B-3C11-22DC-B9C7001BEFB7}"/>
              </a:ext>
            </a:extLst>
          </p:cNvPr>
          <p:cNvSpPr txBox="1"/>
          <p:nvPr/>
        </p:nvSpPr>
        <p:spPr>
          <a:xfrm>
            <a:off x="491706" y="1638674"/>
            <a:ext cx="7073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Characteristics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 configuration: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bedrooms, 2.5 bathrooms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size: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2,139 sqft living area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8E69D-B5E0-3246-A288-60C3CF2BE4BA}"/>
              </a:ext>
            </a:extLst>
          </p:cNvPr>
          <p:cNvSpPr txBox="1"/>
          <p:nvPr/>
        </p:nvSpPr>
        <p:spPr>
          <a:xfrm>
            <a:off x="491706" y="2734033"/>
            <a:ext cx="2510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FF2C8-1951-1922-2931-368597B2EF90}"/>
              </a:ext>
            </a:extLst>
          </p:cNvPr>
          <p:cNvSpPr txBox="1"/>
          <p:nvPr/>
        </p:nvSpPr>
        <p:spPr>
          <a:xfrm>
            <a:off x="491706" y="3134143"/>
            <a:ext cx="84495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Buyers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Buying in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cities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provide better value.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4888B-D199-4A58-8BF9-922670663D9B}"/>
              </a:ext>
            </a:extLst>
          </p:cNvPr>
          <p:cNvSpPr txBox="1"/>
          <p:nvPr/>
        </p:nvSpPr>
        <p:spPr>
          <a:xfrm>
            <a:off x="491706" y="3875559"/>
            <a:ext cx="8449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Sellers / Investors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living area and bathroom count in listings.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Waterfront and scenic view homes can be priced higher.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F7020D-9A7D-8EE7-14E2-51136610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81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C0B64-DA8E-952D-24D0-0E4300878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61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/>
          <p:nvPr/>
        </p:nvSpPr>
        <p:spPr>
          <a:xfrm flipH="1">
            <a:off x="6705000" y="3285171"/>
            <a:ext cx="2439000" cy="18660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538480" y="930011"/>
            <a:ext cx="8148320" cy="1313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contains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4,600 rows and 18 columns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related to housing details, including features      like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price, bedrooms, bathrooms,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Date,sqft_living,sqft_lot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floors , waterfront, view, condition , sqft_above ,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sqft_basement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yr_built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yr_renovated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street, city ,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statezip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country.</a:t>
            </a:r>
            <a:endParaRPr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33"/>
          <p:cNvSpPr txBox="1">
            <a:spLocks noGrp="1"/>
          </p:cNvSpPr>
          <p:nvPr>
            <p:ph type="ctrTitle"/>
          </p:nvPr>
        </p:nvSpPr>
        <p:spPr>
          <a:xfrm>
            <a:off x="538480" y="497121"/>
            <a:ext cx="4372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Google Shape;164;p33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63;p33">
            <a:extLst>
              <a:ext uri="{FF2B5EF4-FFF2-40B4-BE49-F238E27FC236}">
                <a16:creationId xmlns:a16="http://schemas.microsoft.com/office/drawing/2014/main" id="{D3C9B8E4-10F4-4286-D5E8-2CEDA0BFF0EB}"/>
              </a:ext>
            </a:extLst>
          </p:cNvPr>
          <p:cNvSpPr txBox="1">
            <a:spLocks/>
          </p:cNvSpPr>
          <p:nvPr/>
        </p:nvSpPr>
        <p:spPr>
          <a:xfrm>
            <a:off x="610475" y="2544578"/>
            <a:ext cx="8044750" cy="65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dataset is to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Housing Features</a:t>
            </a: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their impact on property prices </a:t>
            </a:r>
          </a:p>
        </p:txBody>
      </p:sp>
      <p:sp>
        <p:nvSpPr>
          <p:cNvPr id="3" name="Google Shape;163;p33">
            <a:extLst>
              <a:ext uri="{FF2B5EF4-FFF2-40B4-BE49-F238E27FC236}">
                <a16:creationId xmlns:a16="http://schemas.microsoft.com/office/drawing/2014/main" id="{23E12D6F-A195-570A-8628-3DB4B393333B}"/>
              </a:ext>
            </a:extLst>
          </p:cNvPr>
          <p:cNvSpPr txBox="1">
            <a:spLocks/>
          </p:cNvSpPr>
          <p:nvPr/>
        </p:nvSpPr>
        <p:spPr>
          <a:xfrm>
            <a:off x="610475" y="2096978"/>
            <a:ext cx="4372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</a:p>
          <a:p>
            <a:endParaRPr lang="en-US" b="0" dirty="0"/>
          </a:p>
        </p:txBody>
      </p:sp>
      <p:sp>
        <p:nvSpPr>
          <p:cNvPr id="4" name="Google Shape;163;p33">
            <a:extLst>
              <a:ext uri="{FF2B5EF4-FFF2-40B4-BE49-F238E27FC236}">
                <a16:creationId xmlns:a16="http://schemas.microsoft.com/office/drawing/2014/main" id="{7AE9B1D3-97AD-D350-3E12-FCCF21C7A016}"/>
              </a:ext>
            </a:extLst>
          </p:cNvPr>
          <p:cNvSpPr txBox="1">
            <a:spLocks/>
          </p:cNvSpPr>
          <p:nvPr/>
        </p:nvSpPr>
        <p:spPr>
          <a:xfrm>
            <a:off x="642050" y="3420153"/>
            <a:ext cx="4372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  <a:p>
            <a:endParaRPr lang="en-US" b="0" dirty="0"/>
          </a:p>
        </p:txBody>
      </p:sp>
      <p:sp>
        <p:nvSpPr>
          <p:cNvPr id="5" name="Google Shape;163;p33">
            <a:extLst>
              <a:ext uri="{FF2B5EF4-FFF2-40B4-BE49-F238E27FC236}">
                <a16:creationId xmlns:a16="http://schemas.microsoft.com/office/drawing/2014/main" id="{B6E254BC-8837-41D1-90D6-605CE254BF08}"/>
              </a:ext>
            </a:extLst>
          </p:cNvPr>
          <p:cNvSpPr txBox="1">
            <a:spLocks/>
          </p:cNvSpPr>
          <p:nvPr/>
        </p:nvSpPr>
        <p:spPr>
          <a:xfrm>
            <a:off x="642050" y="3867753"/>
            <a:ext cx="804475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Exact understanding  what factors affect house prices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B7571-D899-2216-541B-BFC6BCD1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18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C73FA-7858-92EB-D3A9-E197D020A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07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3347D-7688-964C-EEAF-571B97041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56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0C43B8E-AD0D-F518-55BE-072F116A98CE}"/>
              </a:ext>
            </a:extLst>
          </p:cNvPr>
          <p:cNvSpPr txBox="1"/>
          <p:nvPr/>
        </p:nvSpPr>
        <p:spPr>
          <a:xfrm>
            <a:off x="405441" y="345056"/>
            <a:ext cx="6116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of analysis: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0850D9-E258-C1FA-BAE2-3D6239985B69}"/>
              </a:ext>
            </a:extLst>
          </p:cNvPr>
          <p:cNvSpPr txBox="1"/>
          <p:nvPr/>
        </p:nvSpPr>
        <p:spPr>
          <a:xfrm>
            <a:off x="405441" y="1104181"/>
            <a:ext cx="539795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 major parts of this project: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Understanding  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Cleaning/Preprocessing  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 Analysis  (EDA Performed)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Feature Engineering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Visualizations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Insights and Recommendations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37"/>
          <p:cNvGrpSpPr/>
          <p:nvPr/>
        </p:nvGrpSpPr>
        <p:grpSpPr>
          <a:xfrm>
            <a:off x="7288331" y="69011"/>
            <a:ext cx="1157700" cy="1830319"/>
            <a:chOff x="7098550" y="0"/>
            <a:chExt cx="1157700" cy="1830319"/>
          </a:xfrm>
        </p:grpSpPr>
        <p:sp>
          <p:nvSpPr>
            <p:cNvPr id="222" name="Google Shape;222;p37"/>
            <p:cNvSpPr/>
            <p:nvPr/>
          </p:nvSpPr>
          <p:spPr>
            <a:xfrm>
              <a:off x="7098550" y="0"/>
              <a:ext cx="1157700" cy="149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7098570" y="1156094"/>
              <a:ext cx="1157646" cy="6742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34" name="Google Shape;234;p37"/>
          <p:cNvCxnSpPr/>
          <p:nvPr/>
        </p:nvCxnSpPr>
        <p:spPr>
          <a:xfrm>
            <a:off x="962106" y="45211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E7B845-CBA6-A999-EE20-74C69C05E6E7}"/>
              </a:ext>
            </a:extLst>
          </p:cNvPr>
          <p:cNvSpPr txBox="1"/>
          <p:nvPr/>
        </p:nvSpPr>
        <p:spPr>
          <a:xfrm>
            <a:off x="500331" y="497439"/>
            <a:ext cx="290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Understanding  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9E42B-8D9F-189F-6723-B6E4328438A5}"/>
              </a:ext>
            </a:extLst>
          </p:cNvPr>
          <p:cNvSpPr txBox="1"/>
          <p:nvPr/>
        </p:nvSpPr>
        <p:spPr>
          <a:xfrm>
            <a:off x="500331" y="886914"/>
            <a:ext cx="61937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pandas as pd                                    # pandas</a:t>
            </a:r>
          </a:p>
          <a:p>
            <a:r>
              <a:rPr lang="en-US" dirty="0"/>
              <a:t>import numpy as np                                     # NumPy</a:t>
            </a:r>
          </a:p>
          <a:p>
            <a:r>
              <a:rPr lang="en-US" dirty="0"/>
              <a:t>import matplotlib.pyplot as plt                      # Matplotlib’s pyplot module</a:t>
            </a:r>
          </a:p>
          <a:p>
            <a:r>
              <a:rPr lang="en-US" dirty="0"/>
              <a:t>import seaborn as sns                                 # Seaborn</a:t>
            </a:r>
          </a:p>
          <a:p>
            <a:r>
              <a:rPr lang="en-US" dirty="0"/>
              <a:t>import warnings</a:t>
            </a:r>
          </a:p>
          <a:p>
            <a:r>
              <a:rPr lang="en-US" dirty="0"/>
              <a:t>warnings.filterwarnings('ignore')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2B2C2-DE73-72E8-A8FC-8959EAB276E1}"/>
              </a:ext>
            </a:extLst>
          </p:cNvPr>
          <p:cNvSpPr txBox="1"/>
          <p:nvPr/>
        </p:nvSpPr>
        <p:spPr>
          <a:xfrm>
            <a:off x="500331" y="2433730"/>
            <a:ext cx="290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D0669-46CC-1080-D3ED-5D3CAFB8571B}"/>
              </a:ext>
            </a:extLst>
          </p:cNvPr>
          <p:cNvSpPr txBox="1"/>
          <p:nvPr/>
        </p:nvSpPr>
        <p:spPr>
          <a:xfrm>
            <a:off x="500331" y="2807960"/>
            <a:ext cx="6193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Housing</a:t>
            </a:r>
            <a:r>
              <a:rPr lang="en-US" dirty="0"/>
              <a:t> = pd.read_csv('housing.csv', low_memory=False)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9A7A4-E69E-1C05-55F6-3DC10B3B03C9}"/>
              </a:ext>
            </a:extLst>
          </p:cNvPr>
          <p:cNvSpPr txBox="1"/>
          <p:nvPr/>
        </p:nvSpPr>
        <p:spPr>
          <a:xfrm>
            <a:off x="500331" y="3179367"/>
            <a:ext cx="290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F76A5-0301-3742-67E0-975F228DEACB}"/>
              </a:ext>
            </a:extLst>
          </p:cNvPr>
          <p:cNvSpPr txBox="1"/>
          <p:nvPr/>
        </p:nvSpPr>
        <p:spPr>
          <a:xfrm>
            <a:off x="500331" y="3537036"/>
            <a:ext cx="6193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Housing</a:t>
            </a:r>
            <a:r>
              <a:rPr lang="en-US" dirty="0"/>
              <a:t>.head()</a:t>
            </a:r>
          </a:p>
          <a:p>
            <a:r>
              <a:rPr lang="en-US" b="1" dirty="0"/>
              <a:t>Housing</a:t>
            </a:r>
            <a:r>
              <a:rPr lang="en-US" dirty="0"/>
              <a:t>.info()</a:t>
            </a:r>
          </a:p>
          <a:p>
            <a:r>
              <a:rPr lang="en-US" b="1" dirty="0"/>
              <a:t>Housing</a:t>
            </a:r>
            <a:r>
              <a:rPr lang="en-US" dirty="0"/>
              <a:t>.describe(include='all')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E2BAEEC6-FFA9-E046-6703-A278950BE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37">
            <a:extLst>
              <a:ext uri="{FF2B5EF4-FFF2-40B4-BE49-F238E27FC236}">
                <a16:creationId xmlns:a16="http://schemas.microsoft.com/office/drawing/2014/main" id="{D1F557D2-566C-3110-DA3A-80B72A8E5264}"/>
              </a:ext>
            </a:extLst>
          </p:cNvPr>
          <p:cNvGrpSpPr/>
          <p:nvPr/>
        </p:nvGrpSpPr>
        <p:grpSpPr>
          <a:xfrm>
            <a:off x="7288331" y="69011"/>
            <a:ext cx="1157700" cy="1830319"/>
            <a:chOff x="7098550" y="0"/>
            <a:chExt cx="1157700" cy="1830319"/>
          </a:xfrm>
        </p:grpSpPr>
        <p:sp>
          <p:nvSpPr>
            <p:cNvPr id="222" name="Google Shape;222;p37">
              <a:extLst>
                <a:ext uri="{FF2B5EF4-FFF2-40B4-BE49-F238E27FC236}">
                  <a16:creationId xmlns:a16="http://schemas.microsoft.com/office/drawing/2014/main" id="{DD4EF219-BC44-40E6-099D-89BB71EF0208}"/>
                </a:ext>
              </a:extLst>
            </p:cNvPr>
            <p:cNvSpPr/>
            <p:nvPr/>
          </p:nvSpPr>
          <p:spPr>
            <a:xfrm>
              <a:off x="7098550" y="0"/>
              <a:ext cx="1157700" cy="149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37">
              <a:extLst>
                <a:ext uri="{FF2B5EF4-FFF2-40B4-BE49-F238E27FC236}">
                  <a16:creationId xmlns:a16="http://schemas.microsoft.com/office/drawing/2014/main" id="{E3FE8210-2BF1-C427-5BB5-FA8E9CA4F6C1}"/>
                </a:ext>
              </a:extLst>
            </p:cNvPr>
            <p:cNvSpPr/>
            <p:nvPr/>
          </p:nvSpPr>
          <p:spPr>
            <a:xfrm>
              <a:off x="7098570" y="1156094"/>
              <a:ext cx="1157646" cy="6742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34" name="Google Shape;234;p37">
            <a:extLst>
              <a:ext uri="{FF2B5EF4-FFF2-40B4-BE49-F238E27FC236}">
                <a16:creationId xmlns:a16="http://schemas.microsoft.com/office/drawing/2014/main" id="{49B465D6-1CAF-3509-72BE-4E5940BE6B2B}"/>
              </a:ext>
            </a:extLst>
          </p:cNvPr>
          <p:cNvCxnSpPr/>
          <p:nvPr/>
        </p:nvCxnSpPr>
        <p:spPr>
          <a:xfrm>
            <a:off x="962106" y="45211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722A4E-800F-2EBF-2B66-3352515AB8D9}"/>
              </a:ext>
            </a:extLst>
          </p:cNvPr>
          <p:cNvSpPr txBox="1"/>
          <p:nvPr/>
        </p:nvSpPr>
        <p:spPr>
          <a:xfrm>
            <a:off x="500330" y="1128270"/>
            <a:ext cx="589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Cleanup (Large Number of missing values)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74546-C7A0-FED4-57A9-5197405650E2}"/>
              </a:ext>
            </a:extLst>
          </p:cNvPr>
          <p:cNvSpPr txBox="1"/>
          <p:nvPr/>
        </p:nvSpPr>
        <p:spPr>
          <a:xfrm>
            <a:off x="500331" y="1607453"/>
            <a:ext cx="6193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Housing</a:t>
            </a:r>
            <a:r>
              <a:rPr lang="en-US" dirty="0"/>
              <a:t>.isnull().sum()</a:t>
            </a:r>
          </a:p>
          <a:p>
            <a:r>
              <a:rPr lang="en-US" b="1" dirty="0"/>
              <a:t>Housing</a:t>
            </a:r>
            <a:r>
              <a:rPr lang="en-US" dirty="0"/>
              <a:t>.isnull().sum().sum()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75BF-75AE-E7F8-30DC-F47495D7085F}"/>
              </a:ext>
            </a:extLst>
          </p:cNvPr>
          <p:cNvSpPr txBox="1"/>
          <p:nvPr/>
        </p:nvSpPr>
        <p:spPr>
          <a:xfrm>
            <a:off x="500331" y="2198751"/>
            <a:ext cx="505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missing values in each column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06CB7-F79C-76D7-2933-28F6242FAB3B}"/>
              </a:ext>
            </a:extLst>
          </p:cNvPr>
          <p:cNvSpPr txBox="1"/>
          <p:nvPr/>
        </p:nvSpPr>
        <p:spPr>
          <a:xfrm>
            <a:off x="500331" y="2566951"/>
            <a:ext cx="794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round((Housing.isnull().sum() / len(Housing.index) * 100), 2).sort_values (ascending=False)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FC4DE-0406-FB4F-F03B-428ACE9DA083}"/>
              </a:ext>
            </a:extLst>
          </p:cNvPr>
          <p:cNvSpPr txBox="1"/>
          <p:nvPr/>
        </p:nvSpPr>
        <p:spPr>
          <a:xfrm>
            <a:off x="500331" y="506705"/>
            <a:ext cx="619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print(</a:t>
            </a:r>
            <a:r>
              <a:rPr lang="en-US" b="1" dirty="0"/>
              <a:t>Housing</a:t>
            </a:r>
            <a:r>
              <a:rPr lang="en-US" dirty="0"/>
              <a:t>.shape)</a:t>
            </a:r>
          </a:p>
          <a:p>
            <a:r>
              <a:rPr lang="en-US" dirty="0"/>
              <a:t>print(</a:t>
            </a:r>
            <a:r>
              <a:rPr lang="en-US" b="1" dirty="0"/>
              <a:t>Housing</a:t>
            </a:r>
            <a:r>
              <a:rPr lang="en-US" dirty="0"/>
              <a:t>.columns)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FB6AD-00D7-9D57-43A5-5E8744CCCE06}"/>
              </a:ext>
            </a:extLst>
          </p:cNvPr>
          <p:cNvSpPr txBox="1"/>
          <p:nvPr/>
        </p:nvSpPr>
        <p:spPr>
          <a:xfrm>
            <a:off x="500331" y="2990104"/>
            <a:ext cx="6193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Rows with Maximum 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D6C6C-0008-60C8-CB58-16A5B8FFBB48}"/>
              </a:ext>
            </a:extLst>
          </p:cNvPr>
          <p:cNvSpPr txBox="1"/>
          <p:nvPr/>
        </p:nvSpPr>
        <p:spPr>
          <a:xfrm>
            <a:off x="500331" y="3436356"/>
            <a:ext cx="79456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max_missing </a:t>
            </a:r>
            <a:r>
              <a:rPr lang="en-US" dirty="0"/>
              <a:t>= Housing.isnull().sum(axis=1).max()</a:t>
            </a:r>
          </a:p>
          <a:p>
            <a:endParaRPr lang="en-US" dirty="0"/>
          </a:p>
          <a:p>
            <a:r>
              <a:rPr lang="en-US" b="1" dirty="0"/>
              <a:t>missing_rows </a:t>
            </a:r>
            <a:r>
              <a:rPr lang="en-US" dirty="0"/>
              <a:t>= Housing[Housing.isnull().sum(axis=1) == max_missing]</a:t>
            </a:r>
          </a:p>
          <a:p>
            <a:endParaRPr lang="en-US" dirty="0"/>
          </a:p>
          <a:p>
            <a:r>
              <a:rPr lang="en-US" dirty="0"/>
              <a:t>print(</a:t>
            </a:r>
            <a:r>
              <a:rPr lang="en-US" b="1" dirty="0"/>
              <a:t>missing_rows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012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0"/>
          <p:cNvPicPr preferRelativeResize="0"/>
          <p:nvPr/>
        </p:nvPicPr>
        <p:blipFill rotWithShape="1">
          <a:blip r:embed="rId3">
            <a:alphaModFix/>
          </a:blip>
          <a:srcRect l="28209" t="1097" r="22238"/>
          <a:stretch/>
        </p:blipFill>
        <p:spPr>
          <a:xfrm flipH="1">
            <a:off x="5520907" y="100"/>
            <a:ext cx="3622968" cy="5143500"/>
          </a:xfrm>
          <a:prstGeom prst="snip1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815" name="Google Shape;815;p50"/>
          <p:cNvSpPr txBox="1">
            <a:spLocks noGrp="1"/>
          </p:cNvSpPr>
          <p:nvPr>
            <p:ph type="ctrTitle" idx="2"/>
          </p:nvPr>
        </p:nvSpPr>
        <p:spPr>
          <a:xfrm>
            <a:off x="209743" y="520774"/>
            <a:ext cx="6156550" cy="4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DATA CLEANING AND PREPROCESSING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6" name="Google Shape;816;p5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7" name="Google Shape;817;p50"/>
          <p:cNvSpPr txBox="1">
            <a:spLocks noGrp="1"/>
          </p:cNvSpPr>
          <p:nvPr>
            <p:ph type="ctrTitle"/>
          </p:nvPr>
        </p:nvSpPr>
        <p:spPr>
          <a:xfrm>
            <a:off x="272060" y="1075052"/>
            <a:ext cx="2842074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Duplicates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8" name="Google Shape;818;p50"/>
          <p:cNvSpPr txBox="1">
            <a:spLocks noGrp="1"/>
          </p:cNvSpPr>
          <p:nvPr>
            <p:ph type="subTitle" idx="1"/>
          </p:nvPr>
        </p:nvSpPr>
        <p:spPr>
          <a:xfrm>
            <a:off x="272059" y="1505883"/>
            <a:ext cx="4817526" cy="57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.duplicated().sum()          # Number of duplicate rows</a:t>
            </a:r>
          </a:p>
          <a:p>
            <a:pPr marL="0" lvl="0" indent="0"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.duplicated()]    # Display duplicate rows</a:t>
            </a:r>
          </a:p>
        </p:txBody>
      </p:sp>
      <p:sp>
        <p:nvSpPr>
          <p:cNvPr id="819" name="Google Shape;819;p50"/>
          <p:cNvSpPr txBox="1">
            <a:spLocks noGrp="1"/>
          </p:cNvSpPr>
          <p:nvPr>
            <p:ph type="ctrTitle" idx="3"/>
          </p:nvPr>
        </p:nvSpPr>
        <p:spPr>
          <a:xfrm>
            <a:off x="304539" y="2017836"/>
            <a:ext cx="284207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Fully Empty Rows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0" name="Google Shape;820;p50"/>
          <p:cNvSpPr txBox="1">
            <a:spLocks noGrp="1"/>
          </p:cNvSpPr>
          <p:nvPr>
            <p:ph type="subTitle" idx="4"/>
          </p:nvPr>
        </p:nvSpPr>
        <p:spPr>
          <a:xfrm>
            <a:off x="304538" y="2389055"/>
            <a:ext cx="4006645" cy="305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.dropna(how='all', inplace=True)  </a:t>
            </a:r>
          </a:p>
        </p:txBody>
      </p:sp>
      <p:sp>
        <p:nvSpPr>
          <p:cNvPr id="2" name="Google Shape;819;p50">
            <a:extLst>
              <a:ext uri="{FF2B5EF4-FFF2-40B4-BE49-F238E27FC236}">
                <a16:creationId xmlns:a16="http://schemas.microsoft.com/office/drawing/2014/main" id="{18CA55D2-BF34-0737-2323-C856430EFA73}"/>
              </a:ext>
            </a:extLst>
          </p:cNvPr>
          <p:cNvSpPr txBox="1">
            <a:spLocks/>
          </p:cNvSpPr>
          <p:nvPr/>
        </p:nvSpPr>
        <p:spPr>
          <a:xfrm>
            <a:off x="304538" y="2737654"/>
            <a:ext cx="362296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bel"/>
              <a:buNone/>
              <a:defRPr sz="16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bel"/>
              <a:buNone/>
              <a:defRPr sz="16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bel"/>
              <a:buNone/>
              <a:defRPr sz="16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bel"/>
              <a:buNone/>
              <a:defRPr sz="16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bel"/>
              <a:buNone/>
              <a:defRPr sz="16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bel"/>
              <a:buNone/>
              <a:defRPr sz="16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bel"/>
              <a:buNone/>
              <a:defRPr sz="16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bel"/>
              <a:buNone/>
              <a:defRPr sz="16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Price Column Distribution</a:t>
            </a:r>
          </a:p>
        </p:txBody>
      </p:sp>
      <p:sp>
        <p:nvSpPr>
          <p:cNvPr id="3" name="Google Shape;820;p50">
            <a:extLst>
              <a:ext uri="{FF2B5EF4-FFF2-40B4-BE49-F238E27FC236}">
                <a16:creationId xmlns:a16="http://schemas.microsoft.com/office/drawing/2014/main" id="{6779515C-A61E-151C-6216-E8806CF1FF4E}"/>
              </a:ext>
            </a:extLst>
          </p:cNvPr>
          <p:cNvSpPr txBox="1">
            <a:spLocks/>
          </p:cNvSpPr>
          <p:nvPr/>
        </p:nvSpPr>
        <p:spPr>
          <a:xfrm>
            <a:off x="304538" y="3040304"/>
            <a:ext cx="4006645" cy="30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['price'].value_counts()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9E868-585E-374E-FD73-E1A7E6E92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56" y="3506406"/>
            <a:ext cx="4039127" cy="16369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7D2091B-80A2-67EC-9E03-8AC4EFA9D26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86393" y="140229"/>
            <a:ext cx="206819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Handling Zero Prices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3B3E9-6B8F-8438-A58E-BA6E277B90C9}"/>
              </a:ext>
            </a:extLst>
          </p:cNvPr>
          <p:cNvSpPr txBox="1"/>
          <p:nvPr/>
        </p:nvSpPr>
        <p:spPr>
          <a:xfrm>
            <a:off x="453932" y="509363"/>
            <a:ext cx="8171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mean_price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Housing['price'].mean()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['price'] = Housing['price'].replace(0, mean_price)  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Replace 0 values with mean price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E50C8A-99B2-844A-F42D-BA64DBA05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90766"/>
            <a:ext cx="6349042" cy="1943371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64FE07FF-E084-EB73-F6D0-3A8F52A33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32" y="2021847"/>
            <a:ext cx="50770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missing values based on column type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2"/>
          <p:cNvSpPr txBox="1">
            <a:spLocks noGrp="1"/>
          </p:cNvSpPr>
          <p:nvPr>
            <p:ph type="ctrTitle"/>
          </p:nvPr>
        </p:nvSpPr>
        <p:spPr>
          <a:xfrm>
            <a:off x="282672" y="186507"/>
            <a:ext cx="4504985" cy="499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Data Analysis (EDA Performed)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56B5A-5710-BB01-4BD5-B5645E523533}"/>
              </a:ext>
            </a:extLst>
          </p:cNvPr>
          <p:cNvSpPr txBox="1"/>
          <p:nvPr/>
        </p:nvSpPr>
        <p:spPr>
          <a:xfrm>
            <a:off x="586596" y="901820"/>
            <a:ext cx="67631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Exploratory Data Analysis (EDA)?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is the process of exploring and summarizing datasets to understand their structure, patterns, and key features.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Univariate Analysis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a single variable to understand its distribution,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Bivariate Analysis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Studies the relationship between two variables to detect connections,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Multivariate Analysis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Explores three or more variables simultaneously to understand complex relationships,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38B79A1-CF7B-205B-D246-200561A0C3F0}"/>
              </a:ext>
            </a:extLst>
          </p:cNvPr>
          <p:cNvSpPr txBox="1"/>
          <p:nvPr/>
        </p:nvSpPr>
        <p:spPr>
          <a:xfrm>
            <a:off x="452887" y="363908"/>
            <a:ext cx="288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936D63-7C1F-F248-8C34-5B79E35C193D}"/>
              </a:ext>
            </a:extLst>
          </p:cNvPr>
          <p:cNvSpPr txBox="1"/>
          <p:nvPr/>
        </p:nvSpPr>
        <p:spPr>
          <a:xfrm>
            <a:off x="690115" y="810880"/>
            <a:ext cx="53052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bedrooms.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used hist plot and count plot for this.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3505F9-1B84-15CB-A239-D04A87A1706A}"/>
              </a:ext>
            </a:extLst>
          </p:cNvPr>
          <p:cNvSpPr txBox="1"/>
          <p:nvPr/>
        </p:nvSpPr>
        <p:spPr>
          <a:xfrm>
            <a:off x="452887" y="1863823"/>
            <a:ext cx="288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1CD28E-1E10-E71A-3753-21D71AD4FBB5}"/>
              </a:ext>
            </a:extLst>
          </p:cNvPr>
          <p:cNvSpPr txBox="1"/>
          <p:nvPr/>
        </p:nvSpPr>
        <p:spPr>
          <a:xfrm>
            <a:off x="690115" y="2334826"/>
            <a:ext cx="530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vs city.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87B826-E3AC-6883-F6D4-5EBDA206EE43}"/>
              </a:ext>
            </a:extLst>
          </p:cNvPr>
          <p:cNvSpPr txBox="1"/>
          <p:nvPr/>
        </p:nvSpPr>
        <p:spPr>
          <a:xfrm>
            <a:off x="452886" y="3328960"/>
            <a:ext cx="288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6CD8C4-40AA-B5C1-0097-D2B7466F7257}"/>
              </a:ext>
            </a:extLst>
          </p:cNvPr>
          <p:cNvSpPr txBox="1"/>
          <p:nvPr/>
        </p:nvSpPr>
        <p:spPr>
          <a:xfrm>
            <a:off x="690115" y="3811612"/>
            <a:ext cx="530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heatmap of numeric features.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 plot of first 5 numeric features.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chitecture Studio by Slidesgo">
  <a:themeElements>
    <a:clrScheme name="Simple Light">
      <a:dk1>
        <a:srgbClr val="2E1B11"/>
      </a:dk1>
      <a:lt1>
        <a:srgbClr val="F4F4F4"/>
      </a:lt1>
      <a:dk2>
        <a:srgbClr val="595959"/>
      </a:dk2>
      <a:lt2>
        <a:srgbClr val="EEEEEE"/>
      </a:lt2>
      <a:accent1>
        <a:srgbClr val="AEC4D5"/>
      </a:accent1>
      <a:accent2>
        <a:srgbClr val="D2E2EE"/>
      </a:accent2>
      <a:accent3>
        <a:srgbClr val="C5D6E2"/>
      </a:accent3>
      <a:accent4>
        <a:srgbClr val="B8D4E7"/>
      </a:accent4>
      <a:accent5>
        <a:srgbClr val="9DB2C0"/>
      </a:accent5>
      <a:accent6>
        <a:srgbClr val="8C9CA7"/>
      </a:accent6>
      <a:hlink>
        <a:srgbClr val="90A0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939</Words>
  <Application>Microsoft Office PowerPoint</Application>
  <PresentationFormat>On-screen Show (16:9)</PresentationFormat>
  <Paragraphs>124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 Black</vt:lpstr>
      <vt:lpstr>Catamaran Light</vt:lpstr>
      <vt:lpstr>Wingdings</vt:lpstr>
      <vt:lpstr>Times New Roman</vt:lpstr>
      <vt:lpstr>Arial</vt:lpstr>
      <vt:lpstr>Abel</vt:lpstr>
      <vt:lpstr>Fira Sans Extra Condensed Medium</vt:lpstr>
      <vt:lpstr>Open Sans Light</vt:lpstr>
      <vt:lpstr>Architecture Studio by Slidesgo</vt:lpstr>
      <vt:lpstr>Reinforcement Project</vt:lpstr>
      <vt:lpstr>Introduction </vt:lpstr>
      <vt:lpstr>PowerPoint Presentation</vt:lpstr>
      <vt:lpstr>PowerPoint Presentation</vt:lpstr>
      <vt:lpstr>PowerPoint Presentation</vt:lpstr>
      <vt:lpstr>2) DATA CLEANING AND PREPROCESSING</vt:lpstr>
      <vt:lpstr>Handling Zero Prices</vt:lpstr>
      <vt:lpstr>3) Data Analysis (EDA Performed)</vt:lpstr>
      <vt:lpstr>PowerPoint Presentation</vt:lpstr>
      <vt:lpstr>PowerPoint Presentation</vt:lpstr>
      <vt:lpstr>PowerPoint Presentation</vt:lpstr>
      <vt:lpstr>PowerPoint Presentation</vt:lpstr>
      <vt:lpstr>4. Feature Engineering</vt:lpstr>
      <vt:lpstr>5)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vsvignesh322@gmail.com</cp:lastModifiedBy>
  <cp:revision>13</cp:revision>
  <dcterms:modified xsi:type="dcterms:W3CDTF">2025-10-12T16:46:17Z</dcterms:modified>
</cp:coreProperties>
</file>